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7" r:id="rId4"/>
    <p:sldId id="268" r:id="rId5"/>
    <p:sldId id="266" r:id="rId6"/>
    <p:sldId id="265" r:id="rId7"/>
    <p:sldId id="264" r:id="rId8"/>
    <p:sldId id="269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646E1-43C8-4606-A6D4-4BD7A2BB37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2B1CE5-79B8-4D3B-A254-94DF6EF793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491C3C-36AB-40BE-A864-07E59CCF2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A0DE-6322-4B49-ADD5-5459BB83D1DB}" type="datetimeFigureOut">
              <a:rPr lang="en-AU" smtClean="0"/>
              <a:t>1/07/2021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18C5D-E95F-484F-B44C-2FFE38347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A59BF5-975E-4C24-B22F-E1EE60F80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D77C-CE74-46CB-A3F7-F2E1E1F825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5334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653B-82E6-48CC-AE1C-401F8ACEF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0FB4AB-D955-466B-B385-4E99DE7EF3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96838-224E-449F-8CF2-505F296B8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A0DE-6322-4B49-ADD5-5459BB83D1DB}" type="datetimeFigureOut">
              <a:rPr lang="en-AU" smtClean="0"/>
              <a:t>1/07/2021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579BC8-E6BF-402D-BFDF-FD41D9F67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15AC28-D831-4906-BFB5-AA0784A7A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D77C-CE74-46CB-A3F7-F2E1E1F825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971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F0B038-5A52-47A0-AD49-BF7AB0410C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94A2D3-5FC6-4D8A-9325-AB8377B8BD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B5D12-1070-4407-A6BF-C4D52B0FD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A0DE-6322-4B49-ADD5-5459BB83D1DB}" type="datetimeFigureOut">
              <a:rPr lang="en-AU" smtClean="0"/>
              <a:t>1/07/2021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9249ED-6E5B-41A7-B91C-D974B9207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C29CF9-D159-4DD2-9151-F1A269380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D77C-CE74-46CB-A3F7-F2E1E1F825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9310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72359-EDDF-40BE-A72E-313BE7E19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C9607-0B6C-4F9B-BA99-50E1C6AF6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CABA2-E8CA-4DC0-B18E-0F6F9E5DA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A0DE-6322-4B49-ADD5-5459BB83D1DB}" type="datetimeFigureOut">
              <a:rPr lang="en-AU" smtClean="0"/>
              <a:t>1/07/2021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AA5297-556F-413A-9B95-710BB48D1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04BDA1-3740-4CC7-ABF6-D27AB9438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D77C-CE74-46CB-A3F7-F2E1E1F825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6579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683DC-D8E7-42ED-8A13-1107293FC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3ED08E-F536-4E6D-A016-D1381C6B7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895CE2-D8B4-4E50-A393-EA1BB2A99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A0DE-6322-4B49-ADD5-5459BB83D1DB}" type="datetimeFigureOut">
              <a:rPr lang="en-AU" smtClean="0"/>
              <a:t>1/07/2021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8FD6D-EC25-4CAA-AF08-DC83BE722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6725AE-7E2F-4D47-B954-097C271C5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D77C-CE74-46CB-A3F7-F2E1E1F825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814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776A8-8C44-4AD4-9259-008A30E8E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24172-DCF7-45BD-9C6B-BECFD6C364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4E2065-F255-4D2D-8F00-1DFE959CA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B53EAA-5EE8-420C-AC67-DEA9968C4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A0DE-6322-4B49-ADD5-5459BB83D1DB}" type="datetimeFigureOut">
              <a:rPr lang="en-AU" smtClean="0"/>
              <a:t>1/07/2021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E9FAA6-A93D-4D81-A16E-005C5450B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7FBD99-0A74-4CA2-B04D-128A52180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D77C-CE74-46CB-A3F7-F2E1E1F825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0106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2FE71-3016-48E0-AEF4-0B1F51A0D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51E12D-3362-4D20-9B12-6F2D6030D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1566F7-57EA-4701-BD9E-2CA98CCC41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0D4D14-372E-40AF-A8CA-94F4CDDB65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EA204D-56BC-4BE3-8454-298EF6F71A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33D9E6-2141-48CC-BD51-8016871A2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A0DE-6322-4B49-ADD5-5459BB83D1DB}" type="datetimeFigureOut">
              <a:rPr lang="en-AU" smtClean="0"/>
              <a:t>1/07/2021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7F73C0-3097-4363-B263-06567309F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7E797A-FCBE-42A7-912D-83633D0F4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D77C-CE74-46CB-A3F7-F2E1E1F825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24791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6AF89-5DEE-4666-B713-B6BD08B7B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24AAAF-F397-45B2-8237-F50A361A2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A0DE-6322-4B49-ADD5-5459BB83D1DB}" type="datetimeFigureOut">
              <a:rPr lang="en-AU" smtClean="0"/>
              <a:t>1/07/2021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910F4D-153F-41D6-85E8-BBA953B1A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C67A6E-3CB3-4010-BA81-0265F8CFD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D77C-CE74-46CB-A3F7-F2E1E1F825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12697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2DC3B7-064B-417A-B213-36E0BD6BA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A0DE-6322-4B49-ADD5-5459BB83D1DB}" type="datetimeFigureOut">
              <a:rPr lang="en-AU" smtClean="0"/>
              <a:t>1/07/2021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E3BBF3-A979-428D-89A2-6EE720A2F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A66FA8-671B-4748-BB13-240220418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D77C-CE74-46CB-A3F7-F2E1E1F825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5928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F546B-812A-4DAA-9763-7CDD9F19B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74D04-5FB7-4158-B91A-0AF6849E5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DD1CFE-FE36-4B36-B263-82DB87E10A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CF8007-6136-4ED5-8273-11DC9EC97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A0DE-6322-4B49-ADD5-5459BB83D1DB}" type="datetimeFigureOut">
              <a:rPr lang="en-AU" smtClean="0"/>
              <a:t>1/07/2021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9E10EF-8E09-4FEE-829F-BC68C05D9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D6AC6-F017-42B3-BC06-7077023CE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D77C-CE74-46CB-A3F7-F2E1E1F825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7099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9EA01-ABAF-4FE7-AD1B-5BC2E1179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3DDE73-BB13-4219-AD58-D14F820EE5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923595-312B-4A5E-B546-90FC51F126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FDBAA3-3C30-4527-B570-FCDAD6069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2A0DE-6322-4B49-ADD5-5459BB83D1DB}" type="datetimeFigureOut">
              <a:rPr lang="en-AU" smtClean="0"/>
              <a:t>1/07/2021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ABA2A9-5E48-4937-8775-D6BFCC4D1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93501C-5AF5-48BF-81EF-449CFBC1D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0D77C-CE74-46CB-A3F7-F2E1E1F825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626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BE4DD4-15C4-40E7-82BF-F84FB871E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A84CC8-012B-4EA3-978E-6D35AC9F4C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D4623-EE1D-4C52-914E-3E6D98AE72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2A0DE-6322-4B49-ADD5-5459BB83D1DB}" type="datetimeFigureOut">
              <a:rPr lang="en-AU" smtClean="0"/>
              <a:t>1/07/2021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55C85D-33FE-4AAB-8E3D-ACD08215E3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BFEB88-19F1-4243-9B27-80CBC6B096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0D77C-CE74-46CB-A3F7-F2E1E1F825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76213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1_-ZVyyEc2U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hyperlink" Target="https://www.youtube.com/watch?v=LuicIvV3PjQ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51" t="18363" b="1799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</a:rPr>
              <a:t>Acid and base – Organic chemistry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9E41AC-9979-475B-BF3E-1F563C5CD62F}"/>
              </a:ext>
            </a:extLst>
          </p:cNvPr>
          <p:cNvSpPr txBox="1"/>
          <p:nvPr/>
        </p:nvSpPr>
        <p:spPr>
          <a:xfrm>
            <a:off x="552450" y="1847850"/>
            <a:ext cx="10801350" cy="335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Acid and base properties of Carboxylic acids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Acid and base properties of Alcohols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/>
              <a:t>Resources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Essential chemistry, </a:t>
            </a:r>
            <a:r>
              <a:rPr lang="en-US" sz="2400" dirty="0" err="1"/>
              <a:t>ch</a:t>
            </a:r>
            <a:r>
              <a:rPr lang="en-US" sz="2400" dirty="0"/>
              <a:t> 12.3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Set 18 Q 1-4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3541627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51" t="18363" b="1799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</a:rPr>
              <a:t>Carboxylic acids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5102BD-7E26-4BB3-82FA-504AA5B23A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2413" y="1610137"/>
            <a:ext cx="8764223" cy="236253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F0A45E7-0C1E-4E90-9E4E-7059551EEB2C}"/>
              </a:ext>
            </a:extLst>
          </p:cNvPr>
          <p:cNvSpPr txBox="1"/>
          <p:nvPr/>
        </p:nvSpPr>
        <p:spPr>
          <a:xfrm>
            <a:off x="723900" y="4211204"/>
            <a:ext cx="11049000" cy="2066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Carboxylic acids are weak acids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When dissolved in water they donate a proton to produce a hydronium ion, H</a:t>
            </a:r>
            <a:r>
              <a:rPr lang="en-US" sz="2400" baseline="-25000" dirty="0"/>
              <a:t>3</a:t>
            </a:r>
            <a:r>
              <a:rPr lang="en-US" sz="2400" dirty="0"/>
              <a:t>O</a:t>
            </a:r>
            <a:r>
              <a:rPr lang="en-US" sz="2400" baseline="30000" dirty="0"/>
              <a:t>+</a:t>
            </a:r>
            <a:r>
              <a:rPr lang="en-US" sz="2400" dirty="0"/>
              <a:t> thus lowering the pH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It is only the hydrogen of the carboxyl groups that shows acidic properties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975433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51" t="18363" b="1799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</a:rPr>
              <a:t>Carboxylic acids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A98CBC7-B952-499D-BCF3-992F72CA53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790" y="1868957"/>
            <a:ext cx="7034583" cy="434451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285729C-6402-466C-8D87-63DB66D95CC4}"/>
              </a:ext>
            </a:extLst>
          </p:cNvPr>
          <p:cNvSpPr txBox="1"/>
          <p:nvPr/>
        </p:nvSpPr>
        <p:spPr>
          <a:xfrm>
            <a:off x="7137123" y="2107494"/>
            <a:ext cx="5274365" cy="3913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Carboxylic acids are typically weak acids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2400" dirty="0" err="1"/>
              <a:t>Methanoic</a:t>
            </a:r>
            <a:r>
              <a:rPr lang="en-AU" sz="2400" dirty="0"/>
              <a:t> acid is the strongest aliphatic carboxylic acid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2400" dirty="0"/>
              <a:t>Phenyl carboxylic acids tend to be stronger weak acids than aliphatic derivatives</a:t>
            </a:r>
          </a:p>
        </p:txBody>
      </p:sp>
    </p:spTree>
    <p:extLst>
      <p:ext uri="{BB962C8B-B14F-4D97-AF65-F5344CB8AC3E}">
        <p14:creationId xmlns:p14="http://schemas.microsoft.com/office/powerpoint/2010/main" val="1915118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51" t="18363" b="1799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</a:rPr>
              <a:t>Carboxylic acids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D56340-93A9-4CEC-93E9-06B46B5A3D03}"/>
              </a:ext>
            </a:extLst>
          </p:cNvPr>
          <p:cNvSpPr txBox="1"/>
          <p:nvPr/>
        </p:nvSpPr>
        <p:spPr>
          <a:xfrm>
            <a:off x="282230" y="1749469"/>
            <a:ext cx="11627540" cy="335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Carboxylic acids and their solutions exhibit physical and chemical properties typical for acidic solutions: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They turn </a:t>
            </a:r>
            <a:r>
              <a:rPr lang="en-US" sz="2400" dirty="0">
                <a:solidFill>
                  <a:schemeClr val="accent1"/>
                </a:solidFill>
              </a:rPr>
              <a:t>Blue litmus</a:t>
            </a:r>
            <a:endParaRPr lang="en-US" sz="2400" dirty="0"/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Have a sour taste (think – what does citric acid taste like?)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Lets see what acid and base reactions you remember…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AU" sz="2400" dirty="0">
              <a:solidFill>
                <a:schemeClr val="accent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6503F6-5911-472C-A877-8DF45A33EEAF}"/>
              </a:ext>
            </a:extLst>
          </p:cNvPr>
          <p:cNvSpPr txBox="1"/>
          <p:nvPr/>
        </p:nvSpPr>
        <p:spPr>
          <a:xfrm>
            <a:off x="4141304" y="2967334"/>
            <a:ext cx="2333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endParaRPr lang="en-A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746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51" t="18363" b="1799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</a:rPr>
              <a:t>Reactions of carboxylic acids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95D658-448D-4F31-9D12-C92D6DF8BE70}"/>
              </a:ext>
            </a:extLst>
          </p:cNvPr>
          <p:cNvSpPr txBox="1"/>
          <p:nvPr/>
        </p:nvSpPr>
        <p:spPr>
          <a:xfrm>
            <a:off x="333375" y="1610137"/>
            <a:ext cx="11601450" cy="3913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Carboxylic acid + reactive metal (e.g. Na or K)</a:t>
            </a:r>
          </a:p>
          <a:p>
            <a:pPr>
              <a:lnSpc>
                <a:spcPct val="150000"/>
              </a:lnSpc>
            </a:pPr>
            <a:endParaRPr lang="en-US" sz="24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Carboxylic acid + strong base (e.g. NaOH)</a:t>
            </a:r>
          </a:p>
          <a:p>
            <a:pPr>
              <a:lnSpc>
                <a:spcPct val="150000"/>
              </a:lnSpc>
            </a:pPr>
            <a:endParaRPr lang="en-US" sz="24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Carboxylic acid + carbonate (e.g. Na</a:t>
            </a:r>
            <a:r>
              <a:rPr lang="en-US" sz="2400" baseline="-25000" dirty="0"/>
              <a:t>2</a:t>
            </a:r>
            <a:r>
              <a:rPr lang="en-US" sz="2400" dirty="0"/>
              <a:t>CO</a:t>
            </a:r>
            <a:r>
              <a:rPr lang="en-US" sz="2400" baseline="-25000" dirty="0"/>
              <a:t>3</a:t>
            </a:r>
            <a:r>
              <a:rPr lang="en-US" sz="2400" dirty="0"/>
              <a:t>)</a:t>
            </a:r>
          </a:p>
          <a:p>
            <a:pPr>
              <a:lnSpc>
                <a:spcPct val="150000"/>
              </a:lnSpc>
            </a:pPr>
            <a:endParaRPr lang="en-US" sz="24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Carboxylic acid + hydrogen carbonate (</a:t>
            </a:r>
            <a:r>
              <a:rPr lang="en-US" sz="2400" dirty="0" err="1"/>
              <a:t>e.g</a:t>
            </a:r>
            <a:r>
              <a:rPr lang="en-US" sz="2400" dirty="0"/>
              <a:t> NaHCO</a:t>
            </a:r>
            <a:r>
              <a:rPr lang="en-US" sz="2400" baseline="-25000" dirty="0"/>
              <a:t>3</a:t>
            </a:r>
            <a:r>
              <a:rPr lang="en-US" sz="2400" dirty="0"/>
              <a:t>)</a:t>
            </a:r>
            <a:endParaRPr lang="en-AU" sz="2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5030280-88DF-4A1C-9852-ACAC719466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5336" y="2230234"/>
            <a:ext cx="7668695" cy="5906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3F96F00-E950-4D6D-BE80-5468A0EFC19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71171" y="3405153"/>
            <a:ext cx="7039957" cy="48584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C3DD220-9289-4F16-93AF-0D5D14530A7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85336" y="4468938"/>
            <a:ext cx="8621328" cy="47631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FB8E058-C1D5-477F-83D1-F82C643EB94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85336" y="5608675"/>
            <a:ext cx="9726382" cy="504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988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51" t="18363" b="1799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kern="0" dirty="0">
                <a:solidFill>
                  <a:sysClr val="windowText" lastClr="000000"/>
                </a:solidFill>
              </a:rPr>
              <a:t>Reactions of carboxylic acids</a:t>
            </a:r>
            <a:endParaRPr kumimoji="0" lang="en-GB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215FD0-1FF2-4E1F-9030-A6B796B47DEF}"/>
              </a:ext>
            </a:extLst>
          </p:cNvPr>
          <p:cNvSpPr txBox="1"/>
          <p:nvPr/>
        </p:nvSpPr>
        <p:spPr>
          <a:xfrm>
            <a:off x="419100" y="1724025"/>
            <a:ext cx="11401425" cy="335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Adding sodium carbonate to a suspected carboxylic acid producing a fizzing effect as a </a:t>
            </a:r>
            <a:r>
              <a:rPr lang="en-US" sz="2400" dirty="0" err="1"/>
              <a:t>colourless</a:t>
            </a:r>
            <a:r>
              <a:rPr lang="en-US" sz="2400" dirty="0"/>
              <a:t>, </a:t>
            </a:r>
            <a:r>
              <a:rPr lang="en-US" sz="2400" dirty="0" err="1"/>
              <a:t>odourless</a:t>
            </a:r>
            <a:r>
              <a:rPr lang="en-US" sz="2400" dirty="0"/>
              <a:t> gas, carbon dioxide, is produced. This effect is not seen with other common organic compounds so can be used as evidence to help identify unknowns.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This video shows the reactions we have discussed (plus a couple of extra reactions)</a:t>
            </a:r>
          </a:p>
          <a:p>
            <a:pPr algn="ctr">
              <a:lnSpc>
                <a:spcPct val="150000"/>
              </a:lnSpc>
            </a:pPr>
            <a:r>
              <a:rPr lang="en-AU" sz="2400" dirty="0">
                <a:hlinkClick r:id="rId4"/>
              </a:rPr>
              <a:t>https://www.youtube.com/watch?v=1_-ZVyyEc2U</a:t>
            </a:r>
            <a:endParaRPr lang="en-AU" sz="2400" dirty="0"/>
          </a:p>
          <a:p>
            <a:pPr>
              <a:lnSpc>
                <a:spcPct val="150000"/>
              </a:lnSpc>
            </a:pP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690074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51" t="18363" b="1799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Alcohols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16388F6-D7B1-4FDA-A447-41A9421E994C}"/>
              </a:ext>
            </a:extLst>
          </p:cNvPr>
          <p:cNvSpPr txBox="1"/>
          <p:nvPr/>
        </p:nvSpPr>
        <p:spPr>
          <a:xfrm>
            <a:off x="285750" y="1647825"/>
            <a:ext cx="11544300" cy="589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Alcohols, R-OH, can act as both a weak base and weak acid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DFCE6ED-EF7C-43F5-A2E6-8F89AF3493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750" y="2583693"/>
            <a:ext cx="4925074" cy="157631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13F8679-D27E-4D97-AEE9-55FFBB2A6F45}"/>
              </a:ext>
            </a:extLst>
          </p:cNvPr>
          <p:cNvSpPr txBox="1"/>
          <p:nvPr/>
        </p:nvSpPr>
        <p:spPr>
          <a:xfrm>
            <a:off x="1114426" y="4245193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Alcohol + strong acid</a:t>
            </a:r>
            <a:endParaRPr lang="en-AU" sz="2800" dirty="0">
              <a:solidFill>
                <a:srgbClr val="FF0000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4B9CED8-34F8-40F5-B40B-18E799E11CCA}"/>
              </a:ext>
            </a:extLst>
          </p:cNvPr>
          <p:cNvCxnSpPr/>
          <p:nvPr/>
        </p:nvCxnSpPr>
        <p:spPr>
          <a:xfrm>
            <a:off x="5448300" y="2524125"/>
            <a:ext cx="0" cy="16954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57E0EB99-E92A-4568-A6C2-5DED136DEC2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4358" r="14593"/>
          <a:stretch/>
        </p:blipFill>
        <p:spPr>
          <a:xfrm>
            <a:off x="5876925" y="2289649"/>
            <a:ext cx="5753100" cy="181952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B3515F7-2F28-48D3-9CEC-1A7F05049073}"/>
              </a:ext>
            </a:extLst>
          </p:cNvPr>
          <p:cNvSpPr txBox="1"/>
          <p:nvPr/>
        </p:nvSpPr>
        <p:spPr>
          <a:xfrm>
            <a:off x="7162801" y="4245193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Alcohol + base</a:t>
            </a:r>
            <a:endParaRPr lang="en-A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272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51" t="18363" b="1799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Alcohols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1A98785-8715-4CFF-9FDC-9508567E7E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035" y="1386677"/>
            <a:ext cx="3681010" cy="5334798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7ECACCCC-B141-47B5-ACAB-F46EFA3F3D03}"/>
              </a:ext>
            </a:extLst>
          </p:cNvPr>
          <p:cNvSpPr txBox="1"/>
          <p:nvPr/>
        </p:nvSpPr>
        <p:spPr>
          <a:xfrm>
            <a:off x="4254776" y="1682750"/>
            <a:ext cx="7631596" cy="4467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Strength of acid, HA in water can be expressed by an acidity constant, Ka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Compounds with smaller Ka values and therefore larger </a:t>
            </a:r>
            <a:r>
              <a:rPr lang="en-US" sz="2400" dirty="0" err="1"/>
              <a:t>pKa</a:t>
            </a:r>
            <a:r>
              <a:rPr lang="en-US" sz="2400" dirty="0"/>
              <a:t> values are less acidic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On this table methanol is slightly more acidic than water and ethanol is slightly less acidic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Notice that the lowest acidity is for the tertiary alcohol (CH</a:t>
            </a:r>
            <a:r>
              <a:rPr lang="en-US" sz="2400" baseline="-25000" dirty="0"/>
              <a:t>3</a:t>
            </a:r>
            <a:r>
              <a:rPr lang="en-US" sz="2400" dirty="0"/>
              <a:t>)</a:t>
            </a:r>
            <a:r>
              <a:rPr lang="en-US" sz="2400" baseline="-25000" dirty="0"/>
              <a:t>3</a:t>
            </a:r>
            <a:r>
              <a:rPr lang="en-US" sz="2400" dirty="0"/>
              <a:t>COH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3223819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A992F9-3747-46B1-B670-D973527EEB90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851" t="18363" b="1799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</p:spPr>
      </p:pic>
      <p:sp>
        <p:nvSpPr>
          <p:cNvPr id="5" name="Snip Diagonal Corner Rectangle 4"/>
          <p:cNvSpPr/>
          <p:nvPr/>
        </p:nvSpPr>
        <p:spPr>
          <a:xfrm>
            <a:off x="0" y="1139688"/>
            <a:ext cx="12192000" cy="13252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7547113" y="1371600"/>
            <a:ext cx="4644887" cy="13914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Alcohols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E82795B-735D-4478-83A7-B05AB8D5F595}"/>
              </a:ext>
            </a:extLst>
          </p:cNvPr>
          <p:cNvSpPr/>
          <p:nvPr/>
        </p:nvSpPr>
        <p:spPr>
          <a:xfrm>
            <a:off x="2491467" y="2388753"/>
            <a:ext cx="628640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400" dirty="0">
                <a:hlinkClick r:id="rId4"/>
              </a:rPr>
              <a:t>https://www.youtube.com/watch?v=LuicIvV3PjQ</a:t>
            </a:r>
            <a:endParaRPr lang="en-AU" sz="2400" dirty="0"/>
          </a:p>
          <a:p>
            <a:endParaRPr lang="en-AU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886338-A8AF-4911-9E77-E7E23BD30F95}"/>
              </a:ext>
            </a:extLst>
          </p:cNvPr>
          <p:cNvSpPr txBox="1"/>
          <p:nvPr/>
        </p:nvSpPr>
        <p:spPr>
          <a:xfrm>
            <a:off x="333375" y="1695450"/>
            <a:ext cx="11553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Alcohol + reactive metal </a:t>
            </a:r>
            <a:endParaRPr lang="en-AU" sz="2400" dirty="0"/>
          </a:p>
        </p:txBody>
      </p:sp>
      <p:pic>
        <p:nvPicPr>
          <p:cNvPr id="1026" name="Picture 2" descr="Image result for alcohol reacting sodium metal">
            <a:extLst>
              <a:ext uri="{FF2B5EF4-FFF2-40B4-BE49-F238E27FC236}">
                <a16:creationId xmlns:a16="http://schemas.microsoft.com/office/drawing/2014/main" id="{A1296A6B-8F7A-4CF6-B802-02FFE53686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505" y="3701762"/>
            <a:ext cx="6323301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BD35A6A-B379-4D20-BB81-119F26A04094}"/>
              </a:ext>
            </a:extLst>
          </p:cNvPr>
          <p:cNvSpPr txBox="1"/>
          <p:nvPr/>
        </p:nvSpPr>
        <p:spPr>
          <a:xfrm>
            <a:off x="8070574" y="4264830"/>
            <a:ext cx="3676650" cy="52322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Reactivity: 1° &gt;   2°  &gt; 3°</a:t>
            </a:r>
            <a:endParaRPr lang="en-A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379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393</Words>
  <Application>Microsoft Office PowerPoint</Application>
  <PresentationFormat>Widescreen</PresentationFormat>
  <Paragraphs>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 Barnes</dc:creator>
  <cp:lastModifiedBy>Alison Barnes</cp:lastModifiedBy>
  <cp:revision>12</cp:revision>
  <dcterms:created xsi:type="dcterms:W3CDTF">2019-06-03T05:11:44Z</dcterms:created>
  <dcterms:modified xsi:type="dcterms:W3CDTF">2021-07-01T04:10:12Z</dcterms:modified>
</cp:coreProperties>
</file>